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bel"/>
      <p:regular r:id="rId16"/>
    </p:embeddedFont>
    <p:embeddedFont>
      <p:font typeface="Encode Sans Semi Condensed"/>
      <p:regular r:id="rId17"/>
      <p:bold r:id="rId18"/>
    </p:embeddedFont>
    <p:embeddedFont>
      <p:font typeface="Encode Sans Semi Condensed Ligh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ncodeSansSemiCondensed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EncodeSansSemiCondensed-regular.fntdata"/><Relationship Id="rId16" Type="http://schemas.openxmlformats.org/officeDocument/2006/relationships/font" Target="fonts/Abel-regular.fntdata"/><Relationship Id="rId5" Type="http://schemas.openxmlformats.org/officeDocument/2006/relationships/slide" Target="slides/slide1.xml"/><Relationship Id="rId19" Type="http://schemas.openxmlformats.org/officeDocument/2006/relationships/font" Target="fonts/EncodeSansSemiCondensedLight-regular.fntdata"/><Relationship Id="rId6" Type="http://schemas.openxmlformats.org/officeDocument/2006/relationships/slide" Target="slides/slide2.xml"/><Relationship Id="rId18" Type="http://schemas.openxmlformats.org/officeDocument/2006/relationships/font" Target="fonts/EncodeSansSemiCondense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c7448b535_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ec7448b53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c7448b535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c7448b53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c7428cdb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c7428cd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c7448b535_1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c7448b53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c7448b535_5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c7448b535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c7448b535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c7448b53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893" l="0" r="0" t="893"/>
          <a:stretch/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893" l="0" r="0" t="893"/>
          <a:stretch/>
        </p:blipFill>
        <p:spPr>
          <a:xfrm>
            <a:off x="5840740" y="3088850"/>
            <a:ext cx="868960" cy="8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32908"/>
          <a:stretch/>
        </p:blipFill>
        <p:spPr>
          <a:xfrm>
            <a:off x="4559800" y="0"/>
            <a:ext cx="2083750" cy="140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6498100" y="1154949"/>
            <a:ext cx="868950" cy="85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30045" t="0"/>
          <a:stretch/>
        </p:blipFill>
        <p:spPr>
          <a:xfrm>
            <a:off x="8642450" y="2072900"/>
            <a:ext cx="501549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7406" l="0" r="0" t="0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 rotWithShape="1">
          <a:blip r:embed="rId2">
            <a:alphaModFix/>
          </a:blip>
          <a:srcRect b="903" l="0" r="0" t="893"/>
          <a:stretch/>
        </p:blipFill>
        <p:spPr>
          <a:xfrm>
            <a:off x="8201600" y="303725"/>
            <a:ext cx="768249" cy="7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b="32971" l="0" r="0" t="0"/>
          <a:stretch/>
        </p:blipFill>
        <p:spPr>
          <a:xfrm>
            <a:off x="7671150" y="4626473"/>
            <a:ext cx="768249" cy="51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5180775" y="0"/>
            <a:ext cx="1537525" cy="11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65470" t="0"/>
          <a:stretch/>
        </p:blipFill>
        <p:spPr>
          <a:xfrm>
            <a:off x="8595300" y="2877225"/>
            <a:ext cx="548701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6627150" y="4289726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8280475" y="24164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31866"/>
          <a:stretch/>
        </p:blipFill>
        <p:spPr>
          <a:xfrm>
            <a:off x="31590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8033925" y="36863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27808" t="0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b="0" l="28341" r="0" t="0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frame">
            <a:avLst>
              <a:gd fmla="val 6831" name="adj1"/>
            </a:avLst>
          </a:prstGeom>
          <a:noFill/>
          <a:ln>
            <a:noFill/>
          </a:ln>
        </p:spPr>
      </p:pic>
      <p:sp>
        <p:nvSpPr>
          <p:cNvPr id="147" name="Google Shape;147;p13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22516" t="0"/>
          <a:stretch/>
        </p:blipFill>
        <p:spPr>
          <a:xfrm>
            <a:off x="8876366" y="3664275"/>
            <a:ext cx="267633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b="0" l="0" r="0" t="39272"/>
          <a:stretch/>
        </p:blipFill>
        <p:spPr>
          <a:xfrm>
            <a:off x="7280775" y="-1"/>
            <a:ext cx="490400" cy="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36848" l="0" r="0" t="0"/>
          <a:stretch/>
        </p:blipFill>
        <p:spPr>
          <a:xfrm>
            <a:off x="439125" y="4553975"/>
            <a:ext cx="929775" cy="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31866"/>
          <a:stretch/>
        </p:blipFill>
        <p:spPr>
          <a:xfrm>
            <a:off x="439125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134250" y="1240360"/>
            <a:ext cx="548701" cy="5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8157200" y="41439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27808" t="0"/>
          <a:stretch/>
        </p:blipFill>
        <p:spPr>
          <a:xfrm>
            <a:off x="8430750" y="1014413"/>
            <a:ext cx="713250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 b="0" l="28341" r="0" t="0"/>
          <a:stretch/>
        </p:blipFill>
        <p:spPr>
          <a:xfrm>
            <a:off x="0" y="235045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661" l="0" r="0" t="670"/>
          <a:stretch/>
        </p:blipFill>
        <p:spPr>
          <a:xfrm>
            <a:off x="7894561" y="4059551"/>
            <a:ext cx="725380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893" l="0" r="0" t="893"/>
          <a:stretch/>
        </p:blipFill>
        <p:spPr>
          <a:xfrm>
            <a:off x="4843790" y="3138650"/>
            <a:ext cx="868960" cy="8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30045" t="0"/>
          <a:stretch/>
        </p:blipFill>
        <p:spPr>
          <a:xfrm>
            <a:off x="8642450" y="1370757"/>
            <a:ext cx="501549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b="893" l="0" r="0" t="893"/>
          <a:stretch/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4635" l="0" r="0" t="0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b="0" l="0" r="0" t="32908"/>
          <a:stretch/>
        </p:blipFill>
        <p:spPr>
          <a:xfrm>
            <a:off x="3629000" y="0"/>
            <a:ext cx="2083750" cy="14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8166075" y="25635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1033005" y="3887925"/>
            <a:ext cx="929773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fmla="val 1630" name="adj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9" name="Google Shape;39;p4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rgbClr val="000000">
                <a:alpha val="24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b="1" sz="6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31866"/>
          <a:stretch/>
        </p:blipFill>
        <p:spPr>
          <a:xfrm>
            <a:off x="104865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b="0" l="0" r="27808" t="0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b="0" l="28341" r="0" t="0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5899875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7231799" y="1156949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b="0" l="0" r="23383" t="0"/>
          <a:stretch/>
        </p:blipFill>
        <p:spPr>
          <a:xfrm>
            <a:off x="7926475" y="2877225"/>
            <a:ext cx="1217526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6670500" y="3652326"/>
            <a:ext cx="675748" cy="6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2971" l="0" r="0" t="0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2971" l="0" r="0" t="0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7" name="Google Shape;67;p6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6282250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7330024" y="2266737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b="0" l="0" r="23383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8277325" y="1248138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0" name="Google Shape;80;p7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7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5899875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7488675" y="1026200"/>
            <a:ext cx="675750" cy="66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b="0" l="0" r="57475" t="0"/>
          <a:stretch/>
        </p:blipFill>
        <p:spPr>
          <a:xfrm>
            <a:off x="8486650" y="2877225"/>
            <a:ext cx="675750" cy="15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2971" l="0" r="0" t="0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6282250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7330024" y="2266737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b="0" l="0" r="23383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8277325" y="1248138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 txBox="1"/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8280475" y="24164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b="0" l="0" r="0" t="31866"/>
          <a:stretch/>
        </p:blipFill>
        <p:spPr>
          <a:xfrm>
            <a:off x="31590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8033925" y="36863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27808" t="0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b="0" l="28341" r="0" t="0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frame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 rotWithShape="1">
          <a:blip r:embed="rId3">
            <a:alphaModFix/>
          </a:blip>
          <a:srcRect b="903" l="0" r="0" t="893"/>
          <a:stretch/>
        </p:blipFill>
        <p:spPr>
          <a:xfrm>
            <a:off x="8201600" y="303725"/>
            <a:ext cx="768249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>
            <a:off x="0" y="885350"/>
            <a:ext cx="8478900" cy="665103"/>
            <a:chOff x="0" y="809150"/>
            <a:chExt cx="8478900" cy="665103"/>
          </a:xfrm>
        </p:grpSpPr>
        <p:sp>
          <p:nvSpPr>
            <p:cNvPr id="116" name="Google Shape;116;p10"/>
            <p:cNvSpPr/>
            <p:nvPr/>
          </p:nvSpPr>
          <p:spPr>
            <a:xfrm>
              <a:off x="0" y="809150"/>
              <a:ext cx="8478900" cy="66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0"/>
          <p:cNvSpPr txBox="1"/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b="0" l="0" r="0" t="25361"/>
          <a:stretch/>
        </p:blipFill>
        <p:spPr>
          <a:xfrm>
            <a:off x="5180775" y="0"/>
            <a:ext cx="1537525" cy="11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4">
            <a:alphaModFix/>
          </a:blip>
          <a:srcRect b="0" l="0" r="65470" t="0"/>
          <a:stretch/>
        </p:blipFill>
        <p:spPr>
          <a:xfrm>
            <a:off x="8595300" y="2877225"/>
            <a:ext cx="548701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6627150" y="4289726"/>
            <a:ext cx="675748" cy="6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 b="32971" l="0" r="0" t="0"/>
          <a:stretch/>
        </p:blipFill>
        <p:spPr>
          <a:xfrm>
            <a:off x="7671150" y="4626473"/>
            <a:ext cx="768249" cy="51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4.png"/><Relationship Id="rId4" Type="http://schemas.openxmlformats.org/officeDocument/2006/relationships/image" Target="../media/image98.png"/><Relationship Id="rId5" Type="http://schemas.openxmlformats.org/officeDocument/2006/relationships/image" Target="../media/image102.png"/><Relationship Id="rId6" Type="http://schemas.openxmlformats.org/officeDocument/2006/relationships/image" Target="../media/image1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5.png"/><Relationship Id="rId4" Type="http://schemas.openxmlformats.org/officeDocument/2006/relationships/image" Target="../media/image96.png"/><Relationship Id="rId5" Type="http://schemas.openxmlformats.org/officeDocument/2006/relationships/image" Target="../media/image9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image" Target="../media/image87.png"/><Relationship Id="rId7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Analysis of Cancer</a:t>
            </a:r>
            <a:endParaRPr/>
          </a:p>
        </p:txBody>
      </p:sp>
      <p:sp>
        <p:nvSpPr>
          <p:cNvPr id="161" name="Google Shape;161;p14"/>
          <p:cNvSpPr txBox="1"/>
          <p:nvPr/>
        </p:nvSpPr>
        <p:spPr>
          <a:xfrm>
            <a:off x="514800" y="3668825"/>
            <a:ext cx="57678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Team: Gabriel Sams and Trang Hoang</a:t>
            </a:r>
            <a:endParaRPr sz="2400">
              <a:solidFill>
                <a:schemeClr val="lt1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00" y="2613425"/>
            <a:ext cx="2863450" cy="23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650" y="2613425"/>
            <a:ext cx="2955649" cy="23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975" y="145775"/>
            <a:ext cx="2748944" cy="22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8700" y="67838"/>
            <a:ext cx="2186825" cy="50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3788" y="145775"/>
            <a:ext cx="2823365" cy="22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650" y="42875"/>
            <a:ext cx="1612325" cy="4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075" y="623875"/>
            <a:ext cx="50006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650" y="469175"/>
            <a:ext cx="2069425" cy="20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863" y="2670400"/>
            <a:ext cx="2773012" cy="23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</a:t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514800" y="1600425"/>
            <a:ext cx="8184000" cy="3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Goals: </a:t>
            </a:r>
            <a:endParaRPr sz="20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I</a:t>
            </a:r>
            <a:r>
              <a:rPr lang="en" sz="1800"/>
              <a:t>nvestigate correlations between cancer incidence rates and various factors linked to cancer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Build a dashboard to visualize the data and gather insights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Data &amp; Methods: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6 datasets of cancer incidence for every US county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Liver and Lung cancer, each separated into general, by race, and by gender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10 datasets of factors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73" name="Google Shape;173;p16"/>
          <p:cNvSpPr txBox="1"/>
          <p:nvPr>
            <p:ph idx="1" type="body"/>
          </p:nvPr>
        </p:nvSpPr>
        <p:spPr>
          <a:xfrm>
            <a:off x="514800" y="1582775"/>
            <a:ext cx="47457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Data wrangling: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Too many datasets, m</a:t>
            </a:r>
            <a:r>
              <a:rPr lang="en" sz="1400"/>
              <a:t>issing values and unnecessary variables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Geospatial data and time series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Non-Normalized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Scale of exploration and inclusion on the dashboard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Complex, interactive factors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950" y="150325"/>
            <a:ext cx="2921675" cy="30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225" y="3337565"/>
            <a:ext cx="3445399" cy="16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950" y="3374950"/>
            <a:ext cx="3115748" cy="16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ctrTitle"/>
          </p:nvPr>
        </p:nvSpPr>
        <p:spPr>
          <a:xfrm>
            <a:off x="514800" y="2025550"/>
            <a:ext cx="8114400" cy="85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514800" y="1582775"/>
            <a:ext cx="8027400" cy="34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The factors are complex and interactive - not normalized, hard to make a comprehensive predictor for cancer.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Correlations differ between gender and race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Geospatial factor can’t be ignored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we gained: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Flexdashboard from scratch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Data Wrangling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Correlations </a:t>
            </a:r>
            <a:endParaRPr/>
          </a:p>
        </p:txBody>
      </p:sp>
      <p:sp>
        <p:nvSpPr>
          <p:cNvPr id="187" name="Google Shape;187;p1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Discussion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/>
          <p:nvPr/>
        </p:nvSpPr>
        <p:spPr>
          <a:xfrm>
            <a:off x="842600" y="946375"/>
            <a:ext cx="7515939" cy="358042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19"/>
          <p:cNvSpPr txBox="1"/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1577950" y="1437750"/>
            <a:ext cx="8472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Question?</a:t>
            </a:r>
            <a:endParaRPr sz="900">
              <a:solidFill>
                <a:schemeClr val="accent6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195" name="Google Shape;195;p19"/>
          <p:cNvSpPr txBox="1"/>
          <p:nvPr>
            <p:ph idx="4294967295" type="body"/>
          </p:nvPr>
        </p:nvSpPr>
        <p:spPr>
          <a:xfrm>
            <a:off x="712350" y="4673650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462750" y="2022380"/>
            <a:ext cx="115200" cy="182695"/>
            <a:chOff x="1707750" y="1597230"/>
            <a:chExt cx="115200" cy="182695"/>
          </a:xfrm>
        </p:grpSpPr>
        <p:sp>
          <p:nvSpPr>
            <p:cNvPr id="197" name="Google Shape;197;p19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" name="Google Shape;198;p19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99" name="Google Shape;199;p19"/>
          <p:cNvGrpSpPr/>
          <p:nvPr/>
        </p:nvGrpSpPr>
        <p:grpSpPr>
          <a:xfrm>
            <a:off x="2932800" y="3515030"/>
            <a:ext cx="115200" cy="182695"/>
            <a:chOff x="1707750" y="1597230"/>
            <a:chExt cx="115200" cy="182695"/>
          </a:xfrm>
        </p:grpSpPr>
        <p:sp>
          <p:nvSpPr>
            <p:cNvPr id="200" name="Google Shape;200;p19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" name="Google Shape;201;p19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02" name="Google Shape;202;p19"/>
          <p:cNvGrpSpPr/>
          <p:nvPr/>
        </p:nvGrpSpPr>
        <p:grpSpPr>
          <a:xfrm>
            <a:off x="3950875" y="1804366"/>
            <a:ext cx="115200" cy="182695"/>
            <a:chOff x="1707750" y="1597230"/>
            <a:chExt cx="115200" cy="182695"/>
          </a:xfrm>
        </p:grpSpPr>
        <p:sp>
          <p:nvSpPr>
            <p:cNvPr id="203" name="Google Shape;203;p19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" name="Google Shape;204;p19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05" name="Google Shape;205;p19"/>
          <p:cNvGrpSpPr/>
          <p:nvPr/>
        </p:nvGrpSpPr>
        <p:grpSpPr>
          <a:xfrm>
            <a:off x="4614875" y="3762205"/>
            <a:ext cx="115200" cy="182695"/>
            <a:chOff x="1707750" y="1597230"/>
            <a:chExt cx="115200" cy="182695"/>
          </a:xfrm>
        </p:grpSpPr>
        <p:sp>
          <p:nvSpPr>
            <p:cNvPr id="206" name="Google Shape;206;p19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7" name="Google Shape;207;p19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08" name="Google Shape;208;p19"/>
          <p:cNvGrpSpPr/>
          <p:nvPr/>
        </p:nvGrpSpPr>
        <p:grpSpPr>
          <a:xfrm>
            <a:off x="6575900" y="2264505"/>
            <a:ext cx="115200" cy="182695"/>
            <a:chOff x="1707750" y="1597230"/>
            <a:chExt cx="115200" cy="182695"/>
          </a:xfrm>
        </p:grpSpPr>
        <p:sp>
          <p:nvSpPr>
            <p:cNvPr id="209" name="Google Shape;209;p19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" name="Google Shape;210;p19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11" name="Google Shape;211;p19"/>
          <p:cNvGrpSpPr/>
          <p:nvPr/>
        </p:nvGrpSpPr>
        <p:grpSpPr>
          <a:xfrm>
            <a:off x="7232675" y="3858030"/>
            <a:ext cx="115200" cy="182695"/>
            <a:chOff x="1707750" y="1597230"/>
            <a:chExt cx="115200" cy="182695"/>
          </a:xfrm>
        </p:grpSpPr>
        <p:sp>
          <p:nvSpPr>
            <p:cNvPr id="212" name="Google Shape;212;p19"/>
            <p:cNvSpPr/>
            <p:nvPr/>
          </p:nvSpPr>
          <p:spPr>
            <a:xfrm>
              <a:off x="1707750" y="1746925"/>
              <a:ext cx="115200" cy="33000"/>
            </a:xfrm>
            <a:prstGeom prst="ellipse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" name="Google Shape;213;p19"/>
            <p:cNvCxnSpPr/>
            <p:nvPr/>
          </p:nvCxnSpPr>
          <p:spPr>
            <a:xfrm>
              <a:off x="1765350" y="1597230"/>
              <a:ext cx="0" cy="1659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214" name="Google Shape;214;p19"/>
          <p:cNvSpPr/>
          <p:nvPr/>
        </p:nvSpPr>
        <p:spPr>
          <a:xfrm>
            <a:off x="5277455" y="182127"/>
            <a:ext cx="301752" cy="301752"/>
          </a:xfrm>
          <a:custGeom>
            <a:rect b="b" l="l" r="r" t="t"/>
            <a:pathLst>
              <a:path extrusionOk="0" h="457200" w="45720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on the dashboard?</a:t>
            </a:r>
            <a:endParaRPr/>
          </a:p>
        </p:txBody>
      </p:sp>
      <p:sp>
        <p:nvSpPr>
          <p:cNvPr id="220" name="Google Shape;220;p20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(Solution Approach)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00" y="1563237"/>
            <a:ext cx="27717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00" y="175475"/>
            <a:ext cx="2390888" cy="21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638" y="1303050"/>
            <a:ext cx="2472702" cy="25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000" y="175487"/>
            <a:ext cx="27717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1301" y="1669599"/>
            <a:ext cx="2771775" cy="18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500" y="2476126"/>
            <a:ext cx="2632334" cy="214889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 txBox="1"/>
          <p:nvPr/>
        </p:nvSpPr>
        <p:spPr>
          <a:xfrm>
            <a:off x="3335650" y="3909425"/>
            <a:ext cx="2531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Rate of cancers filtered map by state</a:t>
            </a:r>
            <a:endParaRPr b="1"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161500" y="4712800"/>
            <a:ext cx="3090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Rate of cancers vs factors filtered map by county</a:t>
            </a:r>
            <a:endParaRPr b="1"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6181300" y="1303050"/>
            <a:ext cx="2531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Rate of cancers filtered us map by race</a:t>
            </a:r>
            <a:endParaRPr b="1" sz="1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